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  <p:sldMasterId id="2147483686" r:id="rId2"/>
  </p:sldMasterIdLst>
  <p:notesMasterIdLst>
    <p:notesMasterId r:id="rId13"/>
  </p:notesMasterIdLst>
  <p:handoutMasterIdLst>
    <p:handoutMasterId r:id="rId14"/>
  </p:handoutMasterIdLst>
  <p:sldIdLst>
    <p:sldId id="256" r:id="rId3"/>
    <p:sldId id="280" r:id="rId4"/>
    <p:sldId id="303" r:id="rId5"/>
    <p:sldId id="304" r:id="rId6"/>
    <p:sldId id="305" r:id="rId7"/>
    <p:sldId id="302" r:id="rId8"/>
    <p:sldId id="307" r:id="rId9"/>
    <p:sldId id="308" r:id="rId10"/>
    <p:sldId id="301" r:id="rId11"/>
    <p:sldId id="27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8137"/>
    <a:srgbClr val="BC8F00"/>
    <a:srgbClr val="860000"/>
    <a:srgbClr val="00B0F0"/>
    <a:srgbClr val="1B3F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6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DA8E9-9948-4BC7-A1DE-415AE6D34228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B5F544-A886-482E-AF73-1D6364AAC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91961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A4AE53-78AB-4E30-A376-70F5FA87A326}" type="datetimeFigureOut">
              <a:rPr lang="en-US" smtClean="0"/>
              <a:t>6/29/2022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32FBC-CC67-4B17-8935-02F23E336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5558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8bebf3af4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gc8bebf3af4_2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c8bebf3af4_2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9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81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94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1"/>
          <p:cNvSpPr/>
          <p:nvPr userDrawn="1"/>
        </p:nvSpPr>
        <p:spPr>
          <a:xfrm>
            <a:off x="-19050" y="1905000"/>
            <a:ext cx="12211050" cy="4953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4" name="Прямоугольник 8"/>
          <p:cNvSpPr/>
          <p:nvPr userDrawn="1"/>
        </p:nvSpPr>
        <p:spPr>
          <a:xfrm>
            <a:off x="-19050" y="0"/>
            <a:ext cx="12211050" cy="4438650"/>
          </a:xfrm>
          <a:custGeom>
            <a:avLst/>
            <a:gdLst>
              <a:gd name="connsiteX0" fmla="*/ 0 w 12192000"/>
              <a:gd name="connsiteY0" fmla="*/ 0 h 4133850"/>
              <a:gd name="connsiteX1" fmla="*/ 12192000 w 12192000"/>
              <a:gd name="connsiteY1" fmla="*/ 0 h 4133850"/>
              <a:gd name="connsiteX2" fmla="*/ 12192000 w 12192000"/>
              <a:gd name="connsiteY2" fmla="*/ 4133850 h 4133850"/>
              <a:gd name="connsiteX3" fmla="*/ 0 w 12192000"/>
              <a:gd name="connsiteY3" fmla="*/ 4133850 h 4133850"/>
              <a:gd name="connsiteX4" fmla="*/ 0 w 12192000"/>
              <a:gd name="connsiteY4" fmla="*/ 0 h 4133850"/>
              <a:gd name="connsiteX0" fmla="*/ 19050 w 12211050"/>
              <a:gd name="connsiteY0" fmla="*/ 0 h 4133850"/>
              <a:gd name="connsiteX1" fmla="*/ 12211050 w 12211050"/>
              <a:gd name="connsiteY1" fmla="*/ 0 h 4133850"/>
              <a:gd name="connsiteX2" fmla="*/ 12211050 w 12211050"/>
              <a:gd name="connsiteY2" fmla="*/ 4133850 h 4133850"/>
              <a:gd name="connsiteX3" fmla="*/ 0 w 12211050"/>
              <a:gd name="connsiteY3" fmla="*/ 3219450 h 4133850"/>
              <a:gd name="connsiteX4" fmla="*/ 19050 w 12211050"/>
              <a:gd name="connsiteY4" fmla="*/ 0 h 4133850"/>
              <a:gd name="connsiteX0" fmla="*/ 19050 w 12211050"/>
              <a:gd name="connsiteY0" fmla="*/ 0 h 4438650"/>
              <a:gd name="connsiteX1" fmla="*/ 12211050 w 12211050"/>
              <a:gd name="connsiteY1" fmla="*/ 0 h 4438650"/>
              <a:gd name="connsiteX2" fmla="*/ 12211050 w 12211050"/>
              <a:gd name="connsiteY2" fmla="*/ 4438650 h 4438650"/>
              <a:gd name="connsiteX3" fmla="*/ 0 w 12211050"/>
              <a:gd name="connsiteY3" fmla="*/ 3219450 h 4438650"/>
              <a:gd name="connsiteX4" fmla="*/ 19050 w 12211050"/>
              <a:gd name="connsiteY4" fmla="*/ 0 h 443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050" h="4438650">
                <a:moveTo>
                  <a:pt x="19050" y="0"/>
                </a:moveTo>
                <a:lnTo>
                  <a:pt x="12211050" y="0"/>
                </a:lnTo>
                <a:lnTo>
                  <a:pt x="12211050" y="4438650"/>
                </a:lnTo>
                <a:lnTo>
                  <a:pt x="0" y="3219450"/>
                </a:lnTo>
                <a:lnTo>
                  <a:pt x="19050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5" name="Прямоугольник 3"/>
          <p:cNvSpPr/>
          <p:nvPr userDrawn="1"/>
        </p:nvSpPr>
        <p:spPr>
          <a:xfrm>
            <a:off x="1085850" y="1009650"/>
            <a:ext cx="10020300" cy="5238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ru-RU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1847850" y="2819400"/>
            <a:ext cx="8496300" cy="2800350"/>
          </a:xfrm>
          <a:prstGeom prst="rect">
            <a:avLst/>
          </a:prstGeom>
        </p:spPr>
        <p:txBody>
          <a:bodyPr/>
          <a:lstStyle/>
          <a:p>
            <a:pPr lv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9740816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B3ACE-D620-4EC3-88A7-3E317E64F19F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6/29/2022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9A48AB-23F1-45F1-98E5-D2CDC7A5261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835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3020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9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1595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35627" y="164638"/>
            <a:ext cx="9456373" cy="768085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35627" y="932723"/>
            <a:ext cx="9456373" cy="384043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1"/>
            <a:ext cx="2543605" cy="68641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378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2276872"/>
            <a:ext cx="12192000" cy="24002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3" name="Isosceles Triangle 2"/>
          <p:cNvSpPr/>
          <p:nvPr userDrawn="1"/>
        </p:nvSpPr>
        <p:spPr>
          <a:xfrm rot="10800000">
            <a:off x="158339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12" name="Isosceles Triangle 11"/>
          <p:cNvSpPr/>
          <p:nvPr userDrawn="1"/>
        </p:nvSpPr>
        <p:spPr>
          <a:xfrm rot="10800000">
            <a:off x="446371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13" name="Isosceles Triangle 12"/>
          <p:cNvSpPr/>
          <p:nvPr userDrawn="1"/>
        </p:nvSpPr>
        <p:spPr>
          <a:xfrm rot="10800000">
            <a:off x="7344032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14" name="Isosceles Triangle 13"/>
          <p:cNvSpPr/>
          <p:nvPr userDrawn="1"/>
        </p:nvSpPr>
        <p:spPr>
          <a:xfrm rot="10800000">
            <a:off x="10224348" y="4677509"/>
            <a:ext cx="384043" cy="331071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1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815413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695732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576051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9456369" y="2517005"/>
            <a:ext cx="1920000" cy="19200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721753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5231904" y="2276872"/>
            <a:ext cx="5711957" cy="39364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24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103445" y="1412776"/>
            <a:ext cx="4560000" cy="369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200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695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990600"/>
            <a:ext cx="3887755" cy="5867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079776" y="0"/>
            <a:ext cx="8112224" cy="36210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5747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013496"/>
            <a:ext cx="3887755" cy="35676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8304245" y="0"/>
            <a:ext cx="3887755" cy="45811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0" y="4773149"/>
            <a:ext cx="6096000" cy="20848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7595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595027" y="4101331"/>
            <a:ext cx="2400000" cy="23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16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9196973" y="1700808"/>
            <a:ext cx="2400000" cy="230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latinLnBrk="1"/>
            <a:endParaRPr lang="ko-KR" altLang="en-US" sz="16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595027" y="1700808"/>
            <a:ext cx="2400000" cy="230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9196973" y="4101331"/>
            <a:ext cx="2400000" cy="230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119669" y="4101331"/>
            <a:ext cx="5952663" cy="230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119669" y="1700808"/>
            <a:ext cx="5952663" cy="230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83594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709650" y="480055"/>
            <a:ext cx="4224469" cy="41970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5126140" y="480056"/>
            <a:ext cx="6336704" cy="229610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5126140" y="2948948"/>
            <a:ext cx="1968000" cy="1728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7310492" y="2948948"/>
            <a:ext cx="1968000" cy="1728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9494844" y="2948948"/>
            <a:ext cx="1968000" cy="17281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023021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6767" y="2276873"/>
            <a:ext cx="7238124" cy="3966041"/>
          </a:xfrm>
          <a:prstGeom prst="rect">
            <a:avLst/>
          </a:prstGeom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705875" y="2485912"/>
            <a:ext cx="4832891" cy="31242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rgbClr val="EB49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rgbClr val="EB49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041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42176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10261"/>
            <a:ext cx="12192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67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" name="Picture 4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00" y="1815747"/>
            <a:ext cx="3360373" cy="335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26" y="1815747"/>
            <a:ext cx="3360373" cy="335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D:\Fullppt\005-PNG이미지\모니터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7251" y="1815747"/>
            <a:ext cx="3360373" cy="3350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09901" y="1957962"/>
            <a:ext cx="3073864" cy="20800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539561" y="1957962"/>
            <a:ext cx="3073864" cy="20800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8169221" y="1957962"/>
            <a:ext cx="3073864" cy="20800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4037371" y="1"/>
            <a:ext cx="4128459" cy="6095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6753308"/>
            <a:ext cx="12192000" cy="11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endParaRPr lang="en-US" sz="24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4068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41010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6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46571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12192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0" baseline="0"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472011" y="1508786"/>
            <a:ext cx="3799787" cy="4865561"/>
            <a:chOff x="354008" y="1131589"/>
            <a:chExt cx="2849840" cy="3649171"/>
          </a:xfrm>
        </p:grpSpPr>
        <p:sp>
          <p:nvSpPr>
            <p:cNvPr id="6" name="Rounded Rectangle 5"/>
            <p:cNvSpPr/>
            <p:nvPr/>
          </p:nvSpPr>
          <p:spPr>
            <a:xfrm>
              <a:off x="354008" y="1131589"/>
              <a:ext cx="2849840" cy="3649171"/>
            </a:xfrm>
            <a:prstGeom prst="roundRect">
              <a:avLst>
                <a:gd name="adj" fmla="val 3968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 altLang="en-US" sz="2400" dirty="0">
                <a:solidFill>
                  <a:prstClr val="white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1932" y="1347500"/>
              <a:ext cx="108520" cy="32404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2" name="Half Frame 11"/>
            <p:cNvSpPr/>
            <p:nvPr/>
          </p:nvSpPr>
          <p:spPr>
            <a:xfrm rot="5400000">
              <a:off x="2592642" y="1238201"/>
              <a:ext cx="502331" cy="502331"/>
            </a:xfrm>
            <a:prstGeom prst="halfFrame">
              <a:avLst>
                <a:gd name="adj1" fmla="val 23728"/>
                <a:gd name="adj2" fmla="val 24642"/>
              </a:avLst>
            </a:prstGeom>
            <a:solidFill>
              <a:schemeClr val="bg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1"/>
              <a:endParaRPr lang="ko-KR" altLang="en-US" sz="240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1978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1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201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1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0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9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60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62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 l="1000" t="-1000" r="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DBBEF-AA6C-4BA6-85B2-A17D7F280E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391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60" r:id="rId12"/>
    <p:sldLayoutId id="214748370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8544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</p:sldLayoutIdLst>
  <p:txStyles>
    <p:titleStyle>
      <a:lvl1pPr algn="ctr" defTabSz="1219170" rtl="0" eaLnBrk="1" latinLnBrk="1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1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1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orres.house.gov/media-center/press-releases/rep-torres-requests-investigations-coronavirus-flight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evenyager.org/vaccines-for-sars-cov-2-lessons-from-other-coronavirus-strains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/>
          <p:nvPr/>
        </p:nvSpPr>
        <p:spPr>
          <a:xfrm>
            <a:off x="0" y="5369341"/>
            <a:ext cx="12196421" cy="151855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7"/>
          <p:cNvSpPr/>
          <p:nvPr/>
        </p:nvSpPr>
        <p:spPr>
          <a:xfrm>
            <a:off x="236409" y="5922016"/>
            <a:ext cx="45719" cy="6138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8763000" y="65087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r"/>
            <a:endParaRPr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7"/>
          <p:cNvSpPr/>
          <p:nvPr/>
        </p:nvSpPr>
        <p:spPr>
          <a:xfrm rot="10800000" flipH="1">
            <a:off x="9506858" y="5939881"/>
            <a:ext cx="1291772" cy="1157607"/>
          </a:xfrm>
          <a:prstGeom prst="rtTriangle">
            <a:avLst/>
          </a:prstGeom>
          <a:solidFill>
            <a:srgbClr val="F2F2F2">
              <a:alpha val="16862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endParaRPr sz="1867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3" name="Google Shape;143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788" y="3121720"/>
            <a:ext cx="3303056" cy="314805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/>
          <p:nvPr/>
        </p:nvSpPr>
        <p:spPr>
          <a:xfrm flipH="1">
            <a:off x="7045438" y="-64960"/>
            <a:ext cx="5146561" cy="5852440"/>
          </a:xfrm>
          <a:prstGeom prst="rtTriangle">
            <a:avLst/>
          </a:prstGeom>
          <a:solidFill>
            <a:srgbClr val="F2F2F2">
              <a:alpha val="16862"/>
            </a:srgbClr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chemeClr val="dk1"/>
              </a:buClr>
              <a:buSzPts val="1400"/>
            </a:pPr>
            <a:endParaRPr sz="1867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7"/>
          <p:cNvSpPr/>
          <p:nvPr/>
        </p:nvSpPr>
        <p:spPr>
          <a:xfrm>
            <a:off x="2124076" y="2025526"/>
            <a:ext cx="6829425" cy="158067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2655">
                <a:srgbClr val="FFFFFF">
                  <a:alpha val="0"/>
                </a:srgbClr>
              </a:gs>
              <a:gs pos="15000">
                <a:srgbClr val="FFFFFF">
                  <a:alpha val="33725"/>
                </a:srgbClr>
              </a:gs>
              <a:gs pos="51000">
                <a:schemeClr val="lt1"/>
              </a:gs>
              <a:gs pos="94000">
                <a:srgbClr val="FFFFFF">
                  <a:alpha val="33725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6881360" y="6019560"/>
            <a:ext cx="492860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endParaRPr sz="12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Guided By : Dr. </a:t>
            </a:r>
            <a:r>
              <a:rPr lang="en-US" sz="16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Jarnail</a:t>
            </a:r>
            <a:r>
              <a:rPr lang="en-US" sz="16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singh</a:t>
            </a:r>
            <a:endParaRPr sz="16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7"/>
          <p:cNvSpPr/>
          <p:nvPr/>
        </p:nvSpPr>
        <p:spPr>
          <a:xfrm>
            <a:off x="6885781" y="6043647"/>
            <a:ext cx="45719" cy="3706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914391" y="1246324"/>
            <a:ext cx="9884237" cy="365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" sz="44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University Institute of Computing</a:t>
            </a:r>
            <a:endParaRPr sz="1467" dirty="0"/>
          </a:p>
          <a:p>
            <a:pPr algn="ctr">
              <a:lnSpc>
                <a:spcPct val="90000"/>
              </a:lnSpc>
              <a:spcBef>
                <a:spcPts val="1600"/>
              </a:spcBef>
            </a:pPr>
            <a:r>
              <a:rPr lang="en-US" sz="2667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Master of Computer Applications</a:t>
            </a:r>
            <a:endParaRPr lang="en-US" sz="1400" dirty="0"/>
          </a:p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32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WINNING CAMP</a:t>
            </a:r>
            <a:endParaRPr lang="en-US" sz="3200" b="1" dirty="0">
              <a:solidFill>
                <a:schemeClr val="dk1"/>
              </a:solidFill>
              <a:latin typeface="Times New Roman"/>
              <a:cs typeface="Times New Roman"/>
              <a:sym typeface="Times New Roman"/>
            </a:endParaRPr>
          </a:p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4267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  Project</a:t>
            </a:r>
          </a:p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-US" sz="2800" b="1" dirty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Coronavirus probability Detector</a:t>
            </a:r>
            <a:endParaRPr sz="2800" dirty="0"/>
          </a:p>
          <a:p>
            <a:pPr algn="ctr">
              <a:lnSpc>
                <a:spcPct val="90000"/>
              </a:lnSpc>
              <a:spcBef>
                <a:spcPts val="1067"/>
              </a:spcBef>
            </a:pPr>
            <a:r>
              <a:rPr lang="en" sz="2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		</a:t>
            </a:r>
            <a:endParaRPr sz="2400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7"/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fld id="{00000000-1234-1234-1234-123412341234}" type="slidenum">
              <a:rPr lang="en" sz="1467"/>
              <a:pPr/>
              <a:t>1</a:t>
            </a:fld>
            <a:endParaRPr sz="1467"/>
          </a:p>
        </p:txBody>
      </p:sp>
      <p:pic>
        <p:nvPicPr>
          <p:cNvPr id="150" name="Google Shape;150;p27" descr="C:\Users\OM\Downloads\naac-sticker.png"/>
          <p:cNvPicPr preferRelativeResize="0"/>
          <p:nvPr/>
        </p:nvPicPr>
        <p:blipFill rotWithShape="1">
          <a:blip r:embed="rId4">
            <a:alphaModFix/>
          </a:blip>
          <a:srcRect b="23806"/>
          <a:stretch/>
        </p:blipFill>
        <p:spPr>
          <a:xfrm>
            <a:off x="9662615" y="40945"/>
            <a:ext cx="2515736" cy="68238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/>
          <p:cNvSpPr txBox="1"/>
          <p:nvPr/>
        </p:nvSpPr>
        <p:spPr>
          <a:xfrm>
            <a:off x="490483" y="6166069"/>
            <a:ext cx="49468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Present By : Raja Kumar</a:t>
            </a:r>
          </a:p>
          <a:p>
            <a:r>
              <a:rPr lang="en-US" sz="1600" b="1" dirty="0"/>
              <a:t>UID:21MCA3062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C813A83-4CF3-4942-8C24-169E11C40466}"/>
              </a:ext>
            </a:extLst>
          </p:cNvPr>
          <p:cNvSpPr/>
          <p:nvPr/>
        </p:nvSpPr>
        <p:spPr>
          <a:xfrm>
            <a:off x="0" y="0"/>
            <a:ext cx="12192000" cy="4686918"/>
          </a:xfrm>
          <a:prstGeom prst="rect">
            <a:avLst/>
          </a:prstGeom>
          <a:solidFill>
            <a:schemeClr val="accent6">
              <a:lumMod val="50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</a:rPr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6F3F28-25A8-4E20-83C7-12F88E7C28D0}"/>
              </a:ext>
            </a:extLst>
          </p:cNvPr>
          <p:cNvCxnSpPr>
            <a:cxnSpLocks/>
          </p:cNvCxnSpPr>
          <p:nvPr/>
        </p:nvCxnSpPr>
        <p:spPr>
          <a:xfrm>
            <a:off x="9347200" y="0"/>
            <a:ext cx="1828800" cy="18288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E1879BF-80CB-413D-9BC1-C05963A116D7}"/>
              </a:ext>
            </a:extLst>
          </p:cNvPr>
          <p:cNvCxnSpPr>
            <a:cxnSpLocks/>
          </p:cNvCxnSpPr>
          <p:nvPr/>
        </p:nvCxnSpPr>
        <p:spPr>
          <a:xfrm>
            <a:off x="10169128" y="0"/>
            <a:ext cx="663972" cy="66397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54CBC-26FA-4C5C-B91C-AD6F2AE53BC2}"/>
              </a:ext>
            </a:extLst>
          </p:cNvPr>
          <p:cNvCxnSpPr>
            <a:cxnSpLocks/>
          </p:cNvCxnSpPr>
          <p:nvPr/>
        </p:nvCxnSpPr>
        <p:spPr>
          <a:xfrm>
            <a:off x="733426" y="6294597"/>
            <a:ext cx="558345" cy="55834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F6E02B-7F30-40ED-9667-2C98864546BE}"/>
              </a:ext>
            </a:extLst>
          </p:cNvPr>
          <p:cNvCxnSpPr>
            <a:cxnSpLocks/>
          </p:cNvCxnSpPr>
          <p:nvPr/>
        </p:nvCxnSpPr>
        <p:spPr>
          <a:xfrm>
            <a:off x="390526" y="5129689"/>
            <a:ext cx="1728311" cy="172831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1485902" y="2249080"/>
            <a:ext cx="10725148" cy="123110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sper" panose="02000506000000020004" pitchFamily="2" charset="0"/>
                <a:ea typeface="Segoe UI" panose="020B0502040204020203" pitchFamily="34" charset="0"/>
                <a:cs typeface="Segoe UI" panose="020B0502040204020203" pitchFamily="34" charset="0"/>
              </a:rPr>
              <a:t>THANK YOU</a:t>
            </a:r>
          </a:p>
        </p:txBody>
      </p:sp>
      <p:sp>
        <p:nvSpPr>
          <p:cNvPr id="22" name="Diamond 6">
            <a:extLst>
              <a:ext uri="{FF2B5EF4-FFF2-40B4-BE49-F238E27FC236}">
                <a16:creationId xmlns:a16="http://schemas.microsoft.com/office/drawing/2014/main" id="{AFBA4B1A-59E0-42F9-8062-FE9B4E00A99F}"/>
              </a:ext>
            </a:extLst>
          </p:cNvPr>
          <p:cNvSpPr/>
          <p:nvPr/>
        </p:nvSpPr>
        <p:spPr>
          <a:xfrm>
            <a:off x="2641599" y="1214279"/>
            <a:ext cx="2430463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sp>
        <p:nvSpPr>
          <p:cNvPr id="23" name="Diamond 6">
            <a:extLst>
              <a:ext uri="{FF2B5EF4-FFF2-40B4-BE49-F238E27FC236}">
                <a16:creationId xmlns:a16="http://schemas.microsoft.com/office/drawing/2014/main" id="{4F0CA98B-3337-4AC3-8305-ED6C9C731FFB}"/>
              </a:ext>
            </a:extLst>
          </p:cNvPr>
          <p:cNvSpPr/>
          <p:nvPr/>
        </p:nvSpPr>
        <p:spPr>
          <a:xfrm>
            <a:off x="2898774" y="1214279"/>
            <a:ext cx="2430463" cy="3225800"/>
          </a:xfrm>
          <a:custGeom>
            <a:avLst/>
            <a:gdLst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3225800 w 3225800"/>
              <a:gd name="connsiteY2" fmla="*/ 1612900 h 3225800"/>
              <a:gd name="connsiteX3" fmla="*/ 1612900 w 3225800"/>
              <a:gd name="connsiteY3" fmla="*/ 3225800 h 3225800"/>
              <a:gd name="connsiteX4" fmla="*/ 0 w 3225800"/>
              <a:gd name="connsiteY4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1612900 w 3225800"/>
              <a:gd name="connsiteY4" fmla="*/ 3225800 h 3225800"/>
              <a:gd name="connsiteX5" fmla="*/ 0 w 3225800"/>
              <a:gd name="connsiteY5" fmla="*/ 1612900 h 3225800"/>
              <a:gd name="connsiteX0" fmla="*/ 0 w 3225800"/>
              <a:gd name="connsiteY0" fmla="*/ 1612900 h 3225800"/>
              <a:gd name="connsiteX1" fmla="*/ 1612900 w 3225800"/>
              <a:gd name="connsiteY1" fmla="*/ 0 h 3225800"/>
              <a:gd name="connsiteX2" fmla="*/ 2430463 w 3225800"/>
              <a:gd name="connsiteY2" fmla="*/ 817563 h 3225800"/>
              <a:gd name="connsiteX3" fmla="*/ 3225800 w 3225800"/>
              <a:gd name="connsiteY3" fmla="*/ 1612900 h 3225800"/>
              <a:gd name="connsiteX4" fmla="*/ 2430463 w 3225800"/>
              <a:gd name="connsiteY4" fmla="*/ 2413000 h 3225800"/>
              <a:gd name="connsiteX5" fmla="*/ 1612900 w 3225800"/>
              <a:gd name="connsiteY5" fmla="*/ 3225800 h 3225800"/>
              <a:gd name="connsiteX6" fmla="*/ 0 w 3225800"/>
              <a:gd name="connsiteY6" fmla="*/ 1612900 h 3225800"/>
              <a:gd name="connsiteX0" fmla="*/ 3225800 w 3317240"/>
              <a:gd name="connsiteY0" fmla="*/ 1612900 h 3225800"/>
              <a:gd name="connsiteX1" fmla="*/ 2430463 w 3317240"/>
              <a:gd name="connsiteY1" fmla="*/ 2413000 h 3225800"/>
              <a:gd name="connsiteX2" fmla="*/ 1612900 w 3317240"/>
              <a:gd name="connsiteY2" fmla="*/ 3225800 h 3225800"/>
              <a:gd name="connsiteX3" fmla="*/ 0 w 3317240"/>
              <a:gd name="connsiteY3" fmla="*/ 1612900 h 3225800"/>
              <a:gd name="connsiteX4" fmla="*/ 1612900 w 3317240"/>
              <a:gd name="connsiteY4" fmla="*/ 0 h 3225800"/>
              <a:gd name="connsiteX5" fmla="*/ 2430463 w 3317240"/>
              <a:gd name="connsiteY5" fmla="*/ 817563 h 3225800"/>
              <a:gd name="connsiteX6" fmla="*/ 3317240 w 3317240"/>
              <a:gd name="connsiteY6" fmla="*/ 1704340 h 3225800"/>
              <a:gd name="connsiteX0" fmla="*/ 2430463 w 3317240"/>
              <a:gd name="connsiteY0" fmla="*/ 2413000 h 3225800"/>
              <a:gd name="connsiteX1" fmla="*/ 1612900 w 3317240"/>
              <a:gd name="connsiteY1" fmla="*/ 3225800 h 3225800"/>
              <a:gd name="connsiteX2" fmla="*/ 0 w 3317240"/>
              <a:gd name="connsiteY2" fmla="*/ 1612900 h 3225800"/>
              <a:gd name="connsiteX3" fmla="*/ 1612900 w 3317240"/>
              <a:gd name="connsiteY3" fmla="*/ 0 h 3225800"/>
              <a:gd name="connsiteX4" fmla="*/ 2430463 w 3317240"/>
              <a:gd name="connsiteY4" fmla="*/ 817563 h 3225800"/>
              <a:gd name="connsiteX5" fmla="*/ 3317240 w 3317240"/>
              <a:gd name="connsiteY5" fmla="*/ 1704340 h 3225800"/>
              <a:gd name="connsiteX0" fmla="*/ 2430463 w 2430463"/>
              <a:gd name="connsiteY0" fmla="*/ 2413000 h 3225800"/>
              <a:gd name="connsiteX1" fmla="*/ 1612900 w 2430463"/>
              <a:gd name="connsiteY1" fmla="*/ 3225800 h 3225800"/>
              <a:gd name="connsiteX2" fmla="*/ 0 w 2430463"/>
              <a:gd name="connsiteY2" fmla="*/ 1612900 h 3225800"/>
              <a:gd name="connsiteX3" fmla="*/ 1612900 w 2430463"/>
              <a:gd name="connsiteY3" fmla="*/ 0 h 3225800"/>
              <a:gd name="connsiteX4" fmla="*/ 2430463 w 2430463"/>
              <a:gd name="connsiteY4" fmla="*/ 817563 h 322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0463" h="3225800">
                <a:moveTo>
                  <a:pt x="2430463" y="2413000"/>
                </a:moveTo>
                <a:lnTo>
                  <a:pt x="1612900" y="3225800"/>
                </a:lnTo>
                <a:lnTo>
                  <a:pt x="0" y="1612900"/>
                </a:lnTo>
                <a:lnTo>
                  <a:pt x="1612900" y="0"/>
                </a:lnTo>
                <a:lnTo>
                  <a:pt x="2430463" y="817563"/>
                </a:lnTo>
              </a:path>
            </a:pathLst>
          </a:custGeom>
          <a:noFill/>
          <a:ln w="3810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237520" y="152400"/>
            <a:ext cx="410563" cy="1612900"/>
            <a:chOff x="83821" y="0"/>
            <a:chExt cx="219636" cy="903079"/>
          </a:xfrm>
        </p:grpSpPr>
        <p:sp>
          <p:nvSpPr>
            <p:cNvPr id="30" name="Rectangle 29"/>
            <p:cNvSpPr/>
            <p:nvPr/>
          </p:nvSpPr>
          <p:spPr>
            <a:xfrm>
              <a:off x="84026" y="0"/>
              <a:ext cx="219431" cy="210952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84262" y="408599"/>
              <a:ext cx="219194" cy="494480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83821" y="210952"/>
              <a:ext cx="217937" cy="220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aphicFrame>
          <p:nvGraphicFramePr>
            <p:cNvPr id="33" name="Object 32">
              <a:extLst>
                <a:ext uri="{FF2B5EF4-FFF2-40B4-BE49-F238E27FC236}">
                  <a16:creationId xmlns:a16="http://schemas.microsoft.com/office/drawing/2014/main" id="{CAD0D7B8-E462-453C-B296-CA0154FA54A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059142145"/>
                </p:ext>
              </p:extLst>
            </p:nvPr>
          </p:nvGraphicFramePr>
          <p:xfrm>
            <a:off x="100420" y="236973"/>
            <a:ext cx="183878" cy="18342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CorelDRAW" r:id="rId2" imgW="2169000" imgH="2169360" progId="">
                    <p:embed/>
                  </p:oleObj>
                </mc:Choice>
                <mc:Fallback>
                  <p:oleObj name="CorelDRAW" r:id="rId2" imgW="2169000" imgH="2169360" progId="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">
                          <a:lum/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0420" y="236973"/>
                          <a:ext cx="183878" cy="183422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656501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0361"/>
            <a:ext cx="7158318" cy="1279527"/>
          </a:xfrm>
        </p:spPr>
        <p:txBody>
          <a:bodyPr>
            <a:normAutofit/>
          </a:bodyPr>
          <a:lstStyle/>
          <a:p>
            <a:pPr algn="ctr"/>
            <a:r>
              <a:rPr lang="en-US" sz="4400" b="1" i="0" dirty="0">
                <a:solidFill>
                  <a:srgbClr val="000000"/>
                </a:solidFill>
                <a:effectLst/>
                <a:latin typeface="ui-sans-serif"/>
              </a:rPr>
              <a:t>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987988" cy="4351338"/>
          </a:xfrm>
        </p:spPr>
        <p:txBody>
          <a:bodyPr>
            <a:normAutofit/>
          </a:bodyPr>
          <a:lstStyle/>
          <a:p>
            <a:endParaRPr lang="en-IN" sz="1600" dirty="0">
              <a:latin typeface="Casper" panose="02000506000000020004" pitchFamily="2" charset="0"/>
              <a:cs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ui-sans-serif"/>
              </a:rPr>
              <a:t>Stop the transmission by prioritizing tests and hence detecting the cases quickly.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ui-sans-serif"/>
              </a:rPr>
              <a:t>Data can be collected on the symptoms of COVID-19.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ui-sans-serif"/>
              </a:rPr>
              <a:t>A machine learning model is then trained on the data to find out the probability of a person having the infection.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ui-sans-serif"/>
              </a:rPr>
              <a:t>The model is then used to find out whom to test for the infection first under a limited testing capacity.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ui-sans-serif"/>
              </a:rPr>
              <a:t>The same model can be used to find potential candidate for conducting random tests.</a:t>
            </a:r>
          </a:p>
          <a:p>
            <a:pPr marL="0" indent="0">
              <a:buNone/>
            </a:pPr>
            <a:endParaRPr lang="en-US" sz="1600" dirty="0">
              <a:latin typeface="Casper" panose="0200050600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38200" y="1803400"/>
            <a:ext cx="7158318" cy="43688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38200" y="398462"/>
            <a:ext cx="10515600" cy="126365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8D79D6C-637A-0D4B-F351-15B09D7C6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113059" y="1803400"/>
            <a:ext cx="3240741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02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0361"/>
            <a:ext cx="10515600" cy="1279527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i="0" dirty="0">
                <a:solidFill>
                  <a:srgbClr val="000000"/>
                </a:solidFill>
                <a:effectLst/>
                <a:latin typeface="ui-sans-serif"/>
              </a:rPr>
            </a:br>
            <a:r>
              <a:rPr lang="en-US" b="1" i="0" dirty="0">
                <a:solidFill>
                  <a:srgbClr val="000000"/>
                </a:solidFill>
                <a:effectLst/>
                <a:latin typeface="ui-sans-serif"/>
              </a:rPr>
              <a:t>Machine Learning model parameters:-</a:t>
            </a:r>
            <a:br>
              <a:rPr lang="en-US" b="1" i="0" dirty="0">
                <a:solidFill>
                  <a:srgbClr val="000000"/>
                </a:solidFill>
                <a:effectLst/>
                <a:latin typeface="ui-sans-serif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38200" y="1813719"/>
            <a:ext cx="6432178" cy="43688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38200" y="360361"/>
            <a:ext cx="10515600" cy="126365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A9903AA0-C6EC-7121-08DC-E8C844E7B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32178" cy="4368800"/>
          </a:xfrm>
        </p:spPr>
        <p:txBody>
          <a:bodyPr>
            <a:normAutofit fontScale="8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A team of doctors can sit down to find out the best model parameters.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A sample set of parameters is as follow:</a:t>
            </a:r>
          </a:p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ui-sans-serif"/>
              </a:rPr>
              <a:t>Features: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Average Fever-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ui-sans-serif"/>
              </a:rPr>
              <a:t>Contineous</a:t>
            </a:r>
            <a:endParaRPr lang="en-US" b="0" i="0" dirty="0">
              <a:solidFill>
                <a:srgbClr val="000000"/>
              </a:solidFill>
              <a:effectLst/>
              <a:latin typeface="ui-sans-serif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Body Pain-0/1 Binary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Age-Discrete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Runny Nose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Breathing Problem- Categorical: 0/1/-1</a:t>
            </a:r>
          </a:p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ui-sans-serif"/>
              </a:rPr>
              <a:t>Labels: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ui-sans-serif"/>
              </a:rPr>
              <a:t>Probability of COVID-19 Infection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757C16-62A3-8FB1-0254-D2DBEA2695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63118" y="2227472"/>
            <a:ext cx="3657600" cy="356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961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0361"/>
            <a:ext cx="10515600" cy="1279527"/>
          </a:xfrm>
        </p:spPr>
        <p:txBody>
          <a:bodyPr/>
          <a:lstStyle/>
          <a:p>
            <a:pPr algn="ctr"/>
            <a:r>
              <a:rPr lang="en-US" dirty="0"/>
              <a:t>TOOLS AND LIBRARIES 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sper" panose="02000506000000020004" pitchFamily="2" charset="0"/>
                <a:cs typeface="Arial" panose="020B0604020202020204" pitchFamily="34" charset="0"/>
              </a:rPr>
              <a:t>     1. VS Code</a:t>
            </a:r>
          </a:p>
          <a:p>
            <a:pPr marL="0" indent="0">
              <a:buNone/>
            </a:pPr>
            <a:r>
              <a:rPr lang="en-US" dirty="0">
                <a:latin typeface="Casper" panose="02000506000000020004" pitchFamily="2" charset="0"/>
                <a:cs typeface="Arial" panose="020B0604020202020204" pitchFamily="34" charset="0"/>
              </a:rPr>
              <a:t>     2</a:t>
            </a:r>
            <a:r>
              <a:rPr lang="en-US" dirty="0"/>
              <a:t>. Bootstrap </a:t>
            </a:r>
          </a:p>
          <a:p>
            <a:pPr marL="0" indent="0">
              <a:buNone/>
            </a:pPr>
            <a:r>
              <a:rPr lang="en-US" dirty="0"/>
              <a:t>     3. Python (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Flask ,P</a:t>
            </a: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andas, </a:t>
            </a:r>
            <a:r>
              <a:rPr lang="en-US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4. HTML</a:t>
            </a:r>
          </a:p>
          <a:p>
            <a:pPr marL="0" indent="0">
              <a:buNone/>
            </a:pPr>
            <a:r>
              <a:rPr lang="en-US" dirty="0"/>
              <a:t>     5.CSS</a:t>
            </a:r>
          </a:p>
          <a:p>
            <a:pPr marL="0" indent="0">
              <a:buNone/>
            </a:pPr>
            <a:r>
              <a:rPr lang="en-US" dirty="0">
                <a:latin typeface="Casper" panose="02000506000000020004" pitchFamily="2" charset="0"/>
                <a:cs typeface="Arial" panose="020B0604020202020204" pitchFamily="34" charset="0"/>
              </a:rPr>
              <a:t>     6.Machine Learning(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scikit-learn</a:t>
            </a:r>
            <a:r>
              <a:rPr lang="en-US" u="sng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and </a:t>
            </a:r>
            <a:r>
              <a:rPr lang="en-US" b="0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LogisticRegression</a:t>
            </a:r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US" b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Casper" panose="0200050600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38200" y="1803400"/>
            <a:ext cx="10515600" cy="43688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38200" y="360361"/>
            <a:ext cx="10515600" cy="126365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4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5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3BC3CE8-D36D-FC93-21F1-E3E9F9023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75764"/>
            <a:ext cx="10018059" cy="545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67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0361"/>
            <a:ext cx="10515600" cy="1279527"/>
          </a:xfrm>
        </p:spPr>
        <p:txBody>
          <a:bodyPr/>
          <a:lstStyle/>
          <a:p>
            <a:pPr algn="ctr"/>
            <a:r>
              <a:rPr lang="en-US" b="1" dirty="0"/>
              <a:t>Folder Structure of the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38200" y="1803400"/>
            <a:ext cx="10515600" cy="43688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49942" y="355598"/>
            <a:ext cx="10515600" cy="1263651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0A13FBB-8987-DF71-0CD0-7CD2E6150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1. Index.html:  Contains the HTML  </a:t>
            </a:r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we will create a UI with a form </a:t>
            </a:r>
            <a:r>
              <a:rPr lang="en-US" sz="1800" b="1" dirty="0"/>
              <a:t>the would be show on the page.</a:t>
            </a:r>
          </a:p>
          <a:p>
            <a:pPr marL="0" indent="0">
              <a:buNone/>
            </a:pPr>
            <a:r>
              <a:rPr lang="en-US" sz="1800" b="1" dirty="0"/>
              <a:t>2. data.CSV:  Data to be randomly generated for this prototype.</a:t>
            </a:r>
          </a:p>
          <a:p>
            <a:pPr marL="0" indent="0">
              <a:buNone/>
            </a:pPr>
            <a:r>
              <a:rPr lang="en-US" sz="1800" b="1" dirty="0"/>
              <a:t>3.main.py: contains python library flask code. There are several functions that work together to handle all the function of the  projects.</a:t>
            </a:r>
          </a:p>
          <a:p>
            <a:pPr marL="0" indent="0">
              <a:buNone/>
            </a:pPr>
            <a:r>
              <a:rPr lang="en-US" sz="1800" b="1" dirty="0"/>
              <a:t>4.myTraining.py: using  </a:t>
            </a:r>
            <a:r>
              <a:rPr lang="en-US" sz="1800" b="1" dirty="0" err="1"/>
              <a:t>sklearn</a:t>
            </a:r>
            <a:r>
              <a:rPr lang="en-US" sz="1800" b="1" dirty="0"/>
              <a:t> and </a:t>
            </a:r>
            <a:r>
              <a:rPr 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LogisticRegression</a:t>
            </a: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onsolas" panose="020B0609020204030204" pitchFamily="49" charset="0"/>
              </a:rPr>
              <a:t> capable of storing inferring the input data from the trained model.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   Example: First of all my user interface will ask the patient his fever, age, body pain, </a:t>
            </a:r>
            <a:r>
              <a:rPr lang="en-US" sz="16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runnyose</a:t>
            </a:r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 and breathing difficulty after that the detector will tell how much probability are there to be covid infected.</a:t>
            </a:r>
            <a:endParaRPr lang="en-US" sz="1200" b="1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00240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C2EB4-22D6-8D89-4A21-0072A4A457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94" y="694764"/>
            <a:ext cx="10412506" cy="546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03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DBBEF-AA6C-4BA6-85B2-A17D7F280E38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5946D-DC6A-AAF9-4CB3-44E17F337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35" y="742950"/>
            <a:ext cx="9368118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594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EE3D2F3-5AFA-888A-D06D-31A5B3F9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ID</a:t>
            </a:r>
          </a:p>
          <a:p>
            <a:endParaRPr lang="en-US" dirty="0"/>
          </a:p>
          <a:p>
            <a:r>
              <a:rPr lang="en-US" dirty="0"/>
              <a:t>  https://github.com/rajak88953</a:t>
            </a:r>
          </a:p>
        </p:txBody>
      </p:sp>
    </p:spTree>
    <p:extLst>
      <p:ext uri="{BB962C8B-B14F-4D97-AF65-F5344CB8AC3E}">
        <p14:creationId xmlns:p14="http://schemas.microsoft.com/office/powerpoint/2010/main" val="259491695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-A3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F4A4A"/>
      </a:accent1>
      <a:accent2>
        <a:srgbClr val="262626"/>
      </a:accent2>
      <a:accent3>
        <a:srgbClr val="EF4A4A"/>
      </a:accent3>
      <a:accent4>
        <a:srgbClr val="262626"/>
      </a:accent4>
      <a:accent5>
        <a:srgbClr val="EF4A4A"/>
      </a:accent5>
      <a:accent6>
        <a:srgbClr val="262626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smaple</Template>
  <TotalTime>891</TotalTime>
  <Words>372</Words>
  <Application>Microsoft Office PowerPoint</Application>
  <PresentationFormat>Widescreen</PresentationFormat>
  <Paragraphs>55</Paragraphs>
  <Slides>10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Arial</vt:lpstr>
      <vt:lpstr>Calibri</vt:lpstr>
      <vt:lpstr>Calibri Light</vt:lpstr>
      <vt:lpstr>Casper</vt:lpstr>
      <vt:lpstr>Consolas</vt:lpstr>
      <vt:lpstr>Times New Roman</vt:lpstr>
      <vt:lpstr>ui-sans-serif</vt:lpstr>
      <vt:lpstr>1_Office Theme</vt:lpstr>
      <vt:lpstr>Contents Slide Master</vt:lpstr>
      <vt:lpstr>CorelDRAW</vt:lpstr>
      <vt:lpstr>PowerPoint Presentation</vt:lpstr>
      <vt:lpstr> Idea</vt:lpstr>
      <vt:lpstr> Machine Learning model parameters:- </vt:lpstr>
      <vt:lpstr>TOOLS AND LIBRARIES :</vt:lpstr>
      <vt:lpstr>PowerPoint Presentation</vt:lpstr>
      <vt:lpstr>Folder Structure of the project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Branding</dc:creator>
  <cp:lastModifiedBy>Raja Kumar</cp:lastModifiedBy>
  <cp:revision>89</cp:revision>
  <dcterms:created xsi:type="dcterms:W3CDTF">2019-01-09T10:33:58Z</dcterms:created>
  <dcterms:modified xsi:type="dcterms:W3CDTF">2022-06-29T18:25:42Z</dcterms:modified>
</cp:coreProperties>
</file>

<file path=docProps/thumbnail.jpeg>
</file>